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4"/>
  </p:notesMasterIdLst>
  <p:sldIdLst>
    <p:sldId id="671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4E364C-F016-484B-8F6C-5B70287D4C26}" v="6" dt="2020-04-13T03:28:01.364"/>
    <p1510:client id="{DD1DC79B-9016-4C3A-9BAB-5B9BDFCB7BB6}" v="29" dt="2020-04-13T03:04:41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MASHITA Yasuhisa" userId="3a57abdd-1e1e-4dbd-97e5-e2d213f6636d" providerId="ADAL" clId="{6D4E364C-F016-484B-8F6C-5B70287D4C26}"/>
    <pc:docChg chg="undo custSel addSld delSld modSld">
      <pc:chgData name="YAMASHITA Yasuhisa" userId="3a57abdd-1e1e-4dbd-97e5-e2d213f6636d" providerId="ADAL" clId="{6D4E364C-F016-484B-8F6C-5B70287D4C26}" dt="2020-04-13T03:46:43.495" v="82" actId="47"/>
      <pc:docMkLst>
        <pc:docMk/>
      </pc:docMkLst>
      <pc:sldChg chg="modSp add del mod">
        <pc:chgData name="YAMASHITA Yasuhisa" userId="3a57abdd-1e1e-4dbd-97e5-e2d213f6636d" providerId="ADAL" clId="{6D4E364C-F016-484B-8F6C-5B70287D4C26}" dt="2020-04-13T03:46:43.495" v="82" actId="47"/>
        <pc:sldMkLst>
          <pc:docMk/>
          <pc:sldMk cId="4024792852" sldId="670"/>
        </pc:sldMkLst>
        <pc:spChg chg="mod">
          <ac:chgData name="YAMASHITA Yasuhisa" userId="3a57abdd-1e1e-4dbd-97e5-e2d213f6636d" providerId="ADAL" clId="{6D4E364C-F016-484B-8F6C-5B70287D4C26}" dt="2020-04-13T03:28:01.364" v="45"/>
          <ac:spMkLst>
            <pc:docMk/>
            <pc:sldMk cId="4024792852" sldId="670"/>
            <ac:spMk id="9" creationId="{DB3976D3-0A93-4E3F-BF01-7087AF2A45B1}"/>
          </ac:spMkLst>
        </pc:spChg>
      </pc:sldChg>
      <pc:sldChg chg="modSp mod">
        <pc:chgData name="YAMASHITA Yasuhisa" userId="3a57abdd-1e1e-4dbd-97e5-e2d213f6636d" providerId="ADAL" clId="{6D4E364C-F016-484B-8F6C-5B70287D4C26}" dt="2020-04-13T03:45:08.680" v="81" actId="6549"/>
        <pc:sldMkLst>
          <pc:docMk/>
          <pc:sldMk cId="3564509327" sldId="671"/>
        </pc:sldMkLst>
        <pc:spChg chg="mod">
          <ac:chgData name="YAMASHITA Yasuhisa" userId="3a57abdd-1e1e-4dbd-97e5-e2d213f6636d" providerId="ADAL" clId="{6D4E364C-F016-484B-8F6C-5B70287D4C26}" dt="2020-04-13T03:45:08.680" v="81" actId="6549"/>
          <ac:spMkLst>
            <pc:docMk/>
            <pc:sldMk cId="3564509327" sldId="671"/>
            <ac:spMk id="9" creationId="{DB3976D3-0A93-4E3F-BF01-7087AF2A45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C2814-FE61-41FB-BAF4-0C82F59E0D54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B8A02-4664-45E1-AAE9-9CBC4E2E7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8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3cb6b7f01_1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3cb6b7f01_1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Sugasawa’s</a:t>
            </a:r>
            <a:r>
              <a:rPr lang="en-US" dirty="0"/>
              <a:t> Notes: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can share 3 movies below and can use for workshop.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 want to use it, please download from the following URL link.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1) DNA-Exonuclease interaction, seeing digestion process of DNA by Enzyme (I took this movie)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2) </a:t>
            </a:r>
            <a:r>
              <a:rPr lang="en-US" dirty="0" err="1"/>
              <a:t>K+Channels</a:t>
            </a:r>
            <a:r>
              <a:rPr lang="en-US" dirty="0"/>
              <a:t> protein on membrane, just showing high resolution by VRS (Customer’s sample)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https://www.nature.com/articles/srep01063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3) </a:t>
            </a:r>
            <a:r>
              <a:rPr lang="en-US" dirty="0" err="1"/>
              <a:t>Subviral</a:t>
            </a:r>
            <a:r>
              <a:rPr lang="en-US" dirty="0"/>
              <a:t> particles of hepatitis B virus (HBV), just showing high resolution by VRS(Customer’s sample)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Regarding HBV,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don’t add anything.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customer had tried this imaging using another high speed AFM(a kind of Ando-AFM) before.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</a:t>
            </a:r>
            <a:r>
              <a:rPr lang="en-US" dirty="0" err="1"/>
              <a:t>CypherVRS</a:t>
            </a:r>
            <a:r>
              <a:rPr lang="en-US" dirty="0"/>
              <a:t> could also image with similar quality and speed, visualizing HBV whole particle and surface protein in detail simultaneously at relatively high speed.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Actually I wanted to increase scan speed more than 1frame/sec, but it was very difficult (destroyed easily at high speed) since HBV particle was very tall and soft with lipid. I didn’t use </a:t>
            </a:r>
            <a:r>
              <a:rPr lang="en-US" dirty="0" err="1"/>
              <a:t>blueDrive</a:t>
            </a:r>
            <a:r>
              <a:rPr lang="en-US" dirty="0"/>
              <a:t> since particle was destroyed sometime.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[Virus]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Title: High-resolution and high-speed imaging on </a:t>
            </a:r>
            <a:r>
              <a:rPr lang="en-US" dirty="0" err="1"/>
              <a:t>subviral</a:t>
            </a:r>
            <a:r>
              <a:rPr lang="en-US" dirty="0"/>
              <a:t> particles of hepatitis B virus (HBV) 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spike protein structure on viral surface could be visualized clearly even at high-speed imaging.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Sample courtesy of Profs. Shunichi KURODA and Masumi IIJIMA, Osaka University, ISIR-SANKEN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HBV is a double stranded DNA-containing virus causing severe liver diseases (hepatitis, cirrhosis, liver cancer). </a:t>
            </a:r>
            <a:r>
              <a:rPr lang="en-US" dirty="0" err="1"/>
              <a:t>Subviral</a:t>
            </a:r>
            <a:r>
              <a:rPr lang="en-US" dirty="0"/>
              <a:t> particles consist of HBV envelope L protein, of which the pre-S1 region is indispensable for its infection and is displayed on the particles as spikes.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Regarding DNA-Exonuclease,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and Sophia-san had examined this experiment as the attached paper by VRS.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movie is seeing just digesting DNAs gradually(becoming to be short) from the end by exonuclease enzyme protein.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image quality is not good since we fixed DNA on mica very loosely for reacting enzyme easily.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(I was working at RIBM before. RIBM will also attend the meeting you present. Could you explain this data briefly by using different title(DNA-Exonuclease interaction </a:t>
            </a:r>
            <a:r>
              <a:rPr lang="en-US" dirty="0" err="1"/>
              <a:t>etc</a:t>
            </a:r>
            <a:r>
              <a:rPr lang="en-US" dirty="0"/>
              <a:t>, not using same name of Bal31))? Sorry for the inconvenience.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922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44008" y="1263600"/>
            <a:ext cx="4249737" cy="4176712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GB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4800" y="1263600"/>
            <a:ext cx="4249167" cy="4177010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1pPr>
            <a:lvl2pPr>
              <a:defRPr sz="2200"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idx="1"/>
          </p:nvPr>
        </p:nvSpPr>
        <p:spPr bwMode="auto">
          <a:xfrm>
            <a:off x="4644008" y="1263600"/>
            <a:ext cx="4212655" cy="483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>
              <a:spcBef>
                <a:spcPts val="600"/>
              </a:spcBef>
              <a:buClr>
                <a:schemeClr val="accent4"/>
              </a:buClr>
              <a:buFont typeface="Arial" pitchFamily="34" charset="0"/>
              <a:buChar char="•"/>
              <a:defRPr sz="24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14375" indent="-357188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•"/>
              <a:defRPr sz="2200" b="0">
                <a:solidFill>
                  <a:srgbClr val="6D6F7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079500" indent="-365125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2000" b="0">
                <a:solidFill>
                  <a:srgbClr val="6D6F7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079500" indent="261938">
              <a:spcBef>
                <a:spcPts val="600"/>
              </a:spcBef>
              <a:buClr>
                <a:srgbClr val="6D6F71"/>
              </a:buClr>
              <a:buFont typeface="Arial" pitchFamily="34" charset="0"/>
              <a:buChar char="•"/>
              <a:defRPr sz="1800" b="0">
                <a:solidFill>
                  <a:srgbClr val="6D6F7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611313" indent="-269875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b="0">
                <a:solidFill>
                  <a:srgbClr val="6D6F7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00" y="1263600"/>
            <a:ext cx="4249167" cy="4833525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2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xford Instruments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3623" y="2705825"/>
            <a:ext cx="7776753" cy="996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F79448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47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486" y="3550556"/>
            <a:ext cx="7776753" cy="99662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2800" i="1">
                <a:solidFill>
                  <a:srgbClr val="F79448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text intro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00" y="1976846"/>
            <a:ext cx="8649335" cy="4275908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1pPr>
            <a:lvl2pPr>
              <a:defRPr sz="2200"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4476" y="1263106"/>
            <a:ext cx="8638267" cy="635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ld text intro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00" y="1976846"/>
            <a:ext cx="8649335" cy="4275908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1pPr>
            <a:lvl2pPr>
              <a:defRPr sz="2200"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4476" y="1263106"/>
            <a:ext cx="8638267" cy="63500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l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4476" y="1263106"/>
            <a:ext cx="8638267" cy="63500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l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4475" y="126000"/>
            <a:ext cx="3613422" cy="679450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GB" noProof="0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44800" y="1976846"/>
            <a:ext cx="8649335" cy="4275908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1pPr>
            <a:lvl2pPr>
              <a:defRPr sz="2200"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4476" y="1263106"/>
            <a:ext cx="8638267" cy="63500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00" y="1263600"/>
            <a:ext cx="8649335" cy="4275908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1pPr>
            <a:lvl2pPr>
              <a:defRPr sz="2200"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idx="1"/>
          </p:nvPr>
        </p:nvSpPr>
        <p:spPr bwMode="auto">
          <a:xfrm>
            <a:off x="4626591" y="1263600"/>
            <a:ext cx="4212655" cy="499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>
              <a:spcBef>
                <a:spcPts val="600"/>
              </a:spcBef>
              <a:buClr>
                <a:schemeClr val="accent4"/>
              </a:buClr>
              <a:buFont typeface="Arial" pitchFamily="34" charset="0"/>
              <a:buChar char="•"/>
              <a:defRPr sz="2400" b="0"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1pPr>
            <a:lvl2pPr marL="714375" indent="-357188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•"/>
              <a:defRPr sz="2200" b="0">
                <a:solidFill>
                  <a:srgbClr val="6D6F7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2pPr>
            <a:lvl3pPr marL="1079500" indent="-365125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2000" b="0">
                <a:solidFill>
                  <a:srgbClr val="6D6F7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3pPr>
            <a:lvl4pPr marL="1079500" indent="261938">
              <a:spcBef>
                <a:spcPts val="600"/>
              </a:spcBef>
              <a:buClr>
                <a:srgbClr val="6D6F71"/>
              </a:buClr>
              <a:buFont typeface="Arial" pitchFamily="34" charset="0"/>
              <a:buChar char="•"/>
              <a:defRPr sz="1800" b="0">
                <a:solidFill>
                  <a:srgbClr val="6D6F7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4pPr>
            <a:lvl5pPr marL="1611313" indent="-269875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b="0">
                <a:solidFill>
                  <a:srgbClr val="6D6F7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00" y="1263600"/>
            <a:ext cx="4249167" cy="4978016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1pPr>
            <a:lvl2pPr>
              <a:defRPr sz="2200"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  <a:cs typeface="Helvetica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2 pics/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44800" y="1263600"/>
            <a:ext cx="5041205" cy="4830831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200" b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b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b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b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508625" y="1263600"/>
            <a:ext cx="3384550" cy="2373676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2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508000" y="3687490"/>
            <a:ext cx="3384550" cy="2373676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2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644008" y="1263600"/>
            <a:ext cx="4249737" cy="4177010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グラフを追加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44800" y="1263600"/>
            <a:ext cx="4249167" cy="4177010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2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Blue banner_PLASMATECH copy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" descr="Orange_baseline_dots copy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91"/>
          <a:stretch>
            <a:fillRect/>
          </a:stretch>
        </p:blipFill>
        <p:spPr bwMode="auto">
          <a:xfrm>
            <a:off x="241300" y="6335713"/>
            <a:ext cx="8902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8248650" y="6573838"/>
            <a:ext cx="6286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1C2674"/>
                </a:solidFill>
              </a:rPr>
              <a:t>Page </a:t>
            </a:r>
            <a:fld id="{9470F7EA-F3E9-4E1F-BF71-9A9B4D2F4019}" type="slidenum">
              <a:rPr lang="en-US" sz="800" b="1">
                <a:solidFill>
                  <a:srgbClr val="1C2674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1" dirty="0">
              <a:solidFill>
                <a:srgbClr val="1C267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475" y="6572607"/>
            <a:ext cx="1317668" cy="12311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1C2674"/>
                </a:solidFill>
              </a:rPr>
              <a:t>© Oxford Instruments 2019</a:t>
            </a:r>
            <a:endParaRPr lang="en-GB" dirty="0">
              <a:latin typeface="+mn-lt"/>
              <a:cs typeface="+mn-cs"/>
            </a:endParaRPr>
          </a:p>
        </p:txBody>
      </p:sp>
      <p:pic>
        <p:nvPicPr>
          <p:cNvPr id="2055" name="Picture 17" descr="Logo_White-Key_White-strapline_Small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299325" y="119063"/>
            <a:ext cx="1736725" cy="5715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 bwMode="white">
          <a:xfrm>
            <a:off x="7292975" y="730250"/>
            <a:ext cx="1676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Business of Science</a:t>
            </a:r>
            <a:r>
              <a:rPr lang="en-GB" sz="1100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1" r:id="rId13"/>
    <p:sldLayoutId id="2147483756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Frutiger Roma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Frutiger Roma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Frutiger Roma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Frutiger Roman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79448"/>
        </a:buClr>
        <a:buSzPct val="120000"/>
        <a:buFont typeface="Arial Unicode MS" pitchFamily="34" charset="-128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C2674"/>
        </a:buClr>
        <a:buSzPct val="120000"/>
        <a:buFont typeface="Arial Unicode MS" pitchFamily="34" charset="-128"/>
        <a:buChar char="•"/>
        <a:defRPr kumimoji="1" sz="24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B8AB7"/>
        </a:buClr>
        <a:buSzPct val="120000"/>
        <a:buFont typeface="Arial Unicode MS" pitchFamily="34" charset="-128"/>
        <a:buChar char="•"/>
        <a:defRPr kumimoji="1" sz="2000">
          <a:solidFill>
            <a:schemeClr val="bg2"/>
          </a:solidFill>
          <a:latin typeface="+mn-lt"/>
          <a:ea typeface="+mn-ea"/>
          <a:cs typeface="+mn-cs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 Unicode MS" pitchFamily="34" charset="-128"/>
        <a:buChar char="•"/>
        <a:defRPr kumimoji="1">
          <a:solidFill>
            <a:schemeClr val="bg2"/>
          </a:solidFill>
          <a:latin typeface="+mn-lt"/>
          <a:ea typeface="+mn-ea"/>
          <a:cs typeface="+mn-cs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 Unicode MS" pitchFamily="34" charset="-128"/>
        <a:buChar char="•"/>
        <a:defRPr kumimoji="1"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ＭＳ Ｐゴシック" pitchFamily="9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ＭＳ Ｐゴシック" pitchFamily="9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ＭＳ Ｐゴシック" pitchFamily="9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ＭＳ Ｐゴシック" pitchFamily="90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Blue banner_PLASMATECH cop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1" descr="Orange_baseline_dots copy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91"/>
          <a:stretch>
            <a:fillRect/>
          </a:stretch>
        </p:blipFill>
        <p:spPr bwMode="auto">
          <a:xfrm>
            <a:off x="241300" y="6335713"/>
            <a:ext cx="8902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2" descr="Logo_White-Key_White-strapline_Smal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299325" y="119063"/>
            <a:ext cx="1736725" cy="5715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white">
          <a:xfrm>
            <a:off x="7292975" y="730250"/>
            <a:ext cx="1676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Business of Science</a:t>
            </a:r>
            <a:r>
              <a:rPr lang="en-GB" sz="1100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248650" y="6573838"/>
            <a:ext cx="6286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1C2674"/>
                </a:solidFill>
              </a:rPr>
              <a:t>Page </a:t>
            </a:r>
            <a:fld id="{1E26C65D-7DDD-4BF9-8228-AF23E0326B67}" type="slidenum">
              <a:rPr lang="en-US" sz="800" b="1">
                <a:solidFill>
                  <a:srgbClr val="1C2674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1" dirty="0">
              <a:solidFill>
                <a:srgbClr val="1C267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475" y="6572607"/>
            <a:ext cx="1346522" cy="12311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1C2674"/>
                </a:solidFill>
              </a:rPr>
              <a:t>© Oxford Instruments 2019 </a:t>
            </a:r>
            <a:endParaRPr lang="en-GB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Helvetica" pitchFamily="34" charset="0"/>
          <a:ea typeface="Helvetica"/>
          <a:cs typeface="Helvetic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/>
          <a:ea typeface="Helvetica"/>
          <a:cs typeface="Helvetic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/>
          <a:ea typeface="Helvetica"/>
          <a:cs typeface="Helvetic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/>
          <a:ea typeface="Helvetica"/>
          <a:cs typeface="Helvetic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/>
          <a:ea typeface="Helvetica"/>
          <a:cs typeface="Helvetica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/>
          <a:ea typeface="Helvetica"/>
          <a:cs typeface="Helvetica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/>
          <a:ea typeface="Helvetica"/>
          <a:cs typeface="Helvetica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/>
          <a:ea typeface="Helvetica"/>
          <a:cs typeface="Helvetica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/>
          <a:ea typeface="Helvetica"/>
          <a:cs typeface="Helvetica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30762" y="3876080"/>
            <a:ext cx="3352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Hepatitis B Virus at 0.2 fps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resolving sub-viral particles at 0.2 fps</a:t>
            </a:r>
          </a:p>
        </p:txBody>
      </p:sp>
      <p:sp>
        <p:nvSpPr>
          <p:cNvPr id="8" name="Google Shape;302;p28"/>
          <p:cNvSpPr txBox="1"/>
          <p:nvPr/>
        </p:nvSpPr>
        <p:spPr>
          <a:xfrm>
            <a:off x="3962401" y="6466952"/>
            <a:ext cx="5079365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HBV sample courtesy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 Profs. Shunichi KURODA and Masumi IIJIMA, Osaka University, ISIR-SANKE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</a:p>
        </p:txBody>
      </p:sp>
      <p:pic>
        <p:nvPicPr>
          <p:cNvPr id="3" name="図 2" descr="ブラック, モニター, 画面, 食品 が含まれている画像&#10;&#10;自動的に生成された説明">
            <a:extLst>
              <a:ext uri="{FF2B5EF4-FFF2-40B4-BE49-F238E27FC236}">
                <a16:creationId xmlns:a16="http://schemas.microsoft.com/office/drawing/2014/main" id="{06930E40-944C-41DC-9E59-99378CCE9F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22065" r="16798" b="24404"/>
          <a:stretch/>
        </p:blipFill>
        <p:spPr>
          <a:xfrm>
            <a:off x="214579" y="3760840"/>
            <a:ext cx="4622893" cy="251148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A2691-15A6-4763-A0F1-A5581876B456}"/>
              </a:ext>
            </a:extLst>
          </p:cNvPr>
          <p:cNvSpPr/>
          <p:nvPr/>
        </p:nvSpPr>
        <p:spPr>
          <a:xfrm>
            <a:off x="7664492" y="6231138"/>
            <a:ext cx="10246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Playback x10</a:t>
            </a:r>
            <a:endParaRPr kumimoji="0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C400009Movie">
            <a:hlinkClick r:id="" action="ppaction://media"/>
            <a:extLst>
              <a:ext uri="{FF2B5EF4-FFF2-40B4-BE49-F238E27FC236}">
                <a16:creationId xmlns:a16="http://schemas.microsoft.com/office/drawing/2014/main" id="{A31795CA-EF3B-4583-813F-D6A6E3E4067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1863" y="4507023"/>
            <a:ext cx="3530598" cy="176529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B3976D3-0A93-4E3F-BF01-7087AF2A45B1}"/>
              </a:ext>
            </a:extLst>
          </p:cNvPr>
          <p:cNvSpPr/>
          <p:nvPr/>
        </p:nvSpPr>
        <p:spPr>
          <a:xfrm>
            <a:off x="165417" y="1750329"/>
            <a:ext cx="88131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>
                <a:solidFill>
                  <a:srgbClr val="FFFFFF"/>
                </a:solidFill>
              </a:rPr>
              <a:t>解説</a:t>
            </a:r>
            <a:endParaRPr lang="en-US" altLang="ja-JP" sz="1400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>
                <a:solidFill>
                  <a:srgbClr val="FFFFFF"/>
                </a:solidFill>
              </a:rPr>
              <a:t>B</a:t>
            </a:r>
            <a:r>
              <a:rPr lang="ja-JP" altLang="en-US" sz="1400" dirty="0">
                <a:solidFill>
                  <a:srgbClr val="FFFFFF"/>
                </a:solidFill>
              </a:rPr>
              <a:t>型肝炎ウイルス</a:t>
            </a:r>
            <a:r>
              <a:rPr lang="en-US" altLang="ja-JP" sz="1400" dirty="0">
                <a:solidFill>
                  <a:srgbClr val="FFFFFF"/>
                </a:solidFill>
              </a:rPr>
              <a:t>(HBV)</a:t>
            </a:r>
            <a:r>
              <a:rPr lang="ja-JP" altLang="en-US" sz="1400" dirty="0">
                <a:solidFill>
                  <a:srgbClr val="FFFFFF"/>
                </a:solidFill>
              </a:rPr>
              <a:t>のサブウイルス粒子の高解像度イメージ</a:t>
            </a:r>
          </a:p>
          <a:p>
            <a:pPr lvl="0"/>
            <a:r>
              <a:rPr lang="en-US" altLang="ja-JP" sz="1400" dirty="0">
                <a:solidFill>
                  <a:srgbClr val="FFFFFF"/>
                </a:solidFill>
              </a:rPr>
              <a:t>HBV</a:t>
            </a:r>
            <a:r>
              <a:rPr lang="ja-JP" altLang="en-US" sz="1400" dirty="0">
                <a:solidFill>
                  <a:srgbClr val="FFFFFF"/>
                </a:solidFill>
              </a:rPr>
              <a:t>は、重度の肝疾患</a:t>
            </a:r>
            <a:r>
              <a:rPr lang="en-US" altLang="ja-JP" sz="1400" dirty="0">
                <a:solidFill>
                  <a:srgbClr val="FFFFFF"/>
                </a:solidFill>
              </a:rPr>
              <a:t>(</a:t>
            </a:r>
            <a:r>
              <a:rPr lang="ja-JP" altLang="en-US" sz="1400" dirty="0">
                <a:solidFill>
                  <a:srgbClr val="FFFFFF"/>
                </a:solidFill>
              </a:rPr>
              <a:t>肝炎</a:t>
            </a:r>
            <a:r>
              <a:rPr lang="en-US" altLang="ja-JP" sz="1400" dirty="0">
                <a:solidFill>
                  <a:srgbClr val="FFFFFF"/>
                </a:solidFill>
              </a:rPr>
              <a:t>,</a:t>
            </a:r>
            <a:r>
              <a:rPr lang="ja-JP" altLang="en-US" sz="1400" dirty="0">
                <a:solidFill>
                  <a:srgbClr val="FFFFFF"/>
                </a:solidFill>
              </a:rPr>
              <a:t>肝硬変</a:t>
            </a:r>
            <a:r>
              <a:rPr lang="en-US" altLang="ja-JP" sz="1400" dirty="0">
                <a:solidFill>
                  <a:srgbClr val="FFFFFF"/>
                </a:solidFill>
              </a:rPr>
              <a:t>,</a:t>
            </a:r>
            <a:r>
              <a:rPr lang="ja-JP" altLang="en-US" sz="1400" dirty="0">
                <a:solidFill>
                  <a:srgbClr val="FFFFFF"/>
                </a:solidFill>
              </a:rPr>
              <a:t>肝癌</a:t>
            </a:r>
            <a:r>
              <a:rPr lang="en-US" altLang="ja-JP" sz="1400" dirty="0">
                <a:solidFill>
                  <a:srgbClr val="FFFFFF"/>
                </a:solidFill>
              </a:rPr>
              <a:t>)</a:t>
            </a:r>
            <a:r>
              <a:rPr lang="ja-JP" altLang="en-US" sz="1400" dirty="0">
                <a:solidFill>
                  <a:srgbClr val="FFFFFF"/>
                </a:solidFill>
              </a:rPr>
              <a:t>を引き起こす二本鎖</a:t>
            </a:r>
            <a:r>
              <a:rPr lang="en-US" altLang="ja-JP" sz="1400" dirty="0">
                <a:solidFill>
                  <a:srgbClr val="FFFFFF"/>
                </a:solidFill>
              </a:rPr>
              <a:t>DNA</a:t>
            </a:r>
            <a:r>
              <a:rPr lang="ja-JP" altLang="en-US" sz="1400" dirty="0">
                <a:solidFill>
                  <a:srgbClr val="FFFFFF"/>
                </a:solidFill>
              </a:rPr>
              <a:t>含有ウイルスです。</a:t>
            </a:r>
          </a:p>
          <a:p>
            <a:pPr lvl="0"/>
            <a:r>
              <a:rPr lang="en-US" altLang="ja-JP" sz="1400" dirty="0">
                <a:solidFill>
                  <a:srgbClr val="FFFFFF"/>
                </a:solidFill>
              </a:rPr>
              <a:t>L</a:t>
            </a:r>
            <a:r>
              <a:rPr lang="ja-JP" altLang="en-US" sz="1400" dirty="0">
                <a:solidFill>
                  <a:srgbClr val="FFFFFF"/>
                </a:solidFill>
              </a:rPr>
              <a:t>たんぱく質で覆われたサブウイルス粒子に、感染に不可欠なプレ</a:t>
            </a:r>
            <a:r>
              <a:rPr lang="en-US" altLang="ja-JP" sz="1400" dirty="0">
                <a:solidFill>
                  <a:srgbClr val="FFFFFF"/>
                </a:solidFill>
              </a:rPr>
              <a:t>S1</a:t>
            </a:r>
            <a:r>
              <a:rPr lang="ja-JP" altLang="en-US" sz="1400" dirty="0">
                <a:solidFill>
                  <a:srgbClr val="FFFFFF"/>
                </a:solidFill>
              </a:rPr>
              <a:t>領域がスパイク状に観察されています。</a:t>
            </a:r>
          </a:p>
          <a:p>
            <a:pPr lvl="0"/>
            <a:r>
              <a:rPr lang="en-US" altLang="ja-JP" sz="1400" dirty="0">
                <a:solidFill>
                  <a:srgbClr val="FFFFFF"/>
                </a:solidFill>
              </a:rPr>
              <a:t>Sample courtesy of Profs. Shunichi KURODA and Masumi IIJIMA, Osaka University, ISIR-SANKEN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I2019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6D6F71"/>
      </a:lt2>
      <a:accent1>
        <a:srgbClr val="FBC9A3"/>
      </a:accent1>
      <a:accent2>
        <a:srgbClr val="8B8AB7"/>
      </a:accent2>
      <a:accent3>
        <a:srgbClr val="FFFFFF"/>
      </a:accent3>
      <a:accent4>
        <a:srgbClr val="F79448"/>
      </a:accent4>
      <a:accent5>
        <a:srgbClr val="D1D3D5"/>
      </a:accent5>
      <a:accent6>
        <a:srgbClr val="1C2674"/>
      </a:accent6>
      <a:hlink>
        <a:srgbClr val="F79448"/>
      </a:hlink>
      <a:folHlink>
        <a:srgbClr val="F79448"/>
      </a:folHlink>
    </a:clrScheme>
    <a:fontScheme name="1_oxford-instruments-templat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ABA8A"/>
        </a:solidFill>
        <a:ln w="12700" cap="flat" cmpd="sng" algn="ctr">
          <a:solidFill>
            <a:srgbClr val="F7944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Frutiger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Frutiger Roman" pitchFamily="34" charset="0"/>
          </a:defRPr>
        </a:defPPr>
      </a:lstStyle>
    </a:lnDef>
  </a:objectDefaults>
  <a:extraClrSchemeLst>
    <a:extraClrScheme>
      <a:clrScheme name="O I 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 I 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 I 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 I 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 I 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 I 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 I 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-instruments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66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I2019" id="{28A70606-18BD-4835-856A-5C3F98AE3343}" vid="{348966ED-B3DA-47B1-9F22-CDA7B4C3ADF1}"/>
    </a:ext>
  </a:extLst>
</a:theme>
</file>

<file path=ppt/theme/theme2.xml><?xml version="1.0" encoding="utf-8"?>
<a:theme xmlns:a="http://schemas.openxmlformats.org/drawingml/2006/main" name="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I_Powerpoint_Template_2018_potx" id="{08219262-B008-4B67-9EBB-A0A8A99C7CC9}" vid="{E7B00F7D-FA67-4EE3-9DC1-CD9A2D4F6072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OI2019</Template>
  <TotalTime>979</TotalTime>
  <Words>506</Words>
  <Application>Microsoft Office PowerPoint</Application>
  <PresentationFormat>画面に合わせる (4:3)</PresentationFormat>
  <Paragraphs>36</Paragraphs>
  <Slides>1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Arial Unicode MS</vt:lpstr>
      <vt:lpstr>Meiryo UI</vt:lpstr>
      <vt:lpstr>游ゴシック</vt:lpstr>
      <vt:lpstr>Arial</vt:lpstr>
      <vt:lpstr>Calibri</vt:lpstr>
      <vt:lpstr>Frutiger Roman</vt:lpstr>
      <vt:lpstr>Helvetica</vt:lpstr>
      <vt:lpstr>Times New Roman</vt:lpstr>
      <vt:lpstr>OI2019</vt:lpstr>
      <vt:lpstr>Divider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MITSUI Chizu</dc:creator>
  <cp:lastModifiedBy>YAMASHITA Yasuhisa</cp:lastModifiedBy>
  <cp:revision>99</cp:revision>
  <dcterms:created xsi:type="dcterms:W3CDTF">2019-07-22T01:51:51Z</dcterms:created>
  <dcterms:modified xsi:type="dcterms:W3CDTF">2020-04-13T03:46:47Z</dcterms:modified>
</cp:coreProperties>
</file>